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1"/>
  </p:notesMasterIdLst>
  <p:sldIdLst>
    <p:sldId id="256" r:id="rId2"/>
    <p:sldId id="2786" r:id="rId3"/>
    <p:sldId id="2783" r:id="rId4"/>
    <p:sldId id="2784" r:id="rId5"/>
    <p:sldId id="2785" r:id="rId6"/>
    <p:sldId id="2703" r:id="rId7"/>
    <p:sldId id="2704" r:id="rId8"/>
    <p:sldId id="2705" r:id="rId9"/>
    <p:sldId id="589" r:id="rId10"/>
    <p:sldId id="2702" r:id="rId11"/>
    <p:sldId id="2708" r:id="rId12"/>
    <p:sldId id="2709" r:id="rId13"/>
    <p:sldId id="2710" r:id="rId14"/>
    <p:sldId id="416" r:id="rId15"/>
    <p:sldId id="417" r:id="rId16"/>
    <p:sldId id="2676" r:id="rId17"/>
    <p:sldId id="2677" r:id="rId18"/>
    <p:sldId id="802" r:id="rId19"/>
    <p:sldId id="590" r:id="rId20"/>
    <p:sldId id="2769" r:id="rId21"/>
    <p:sldId id="2770" r:id="rId22"/>
    <p:sldId id="2771" r:id="rId23"/>
    <p:sldId id="2772" r:id="rId24"/>
    <p:sldId id="2773" r:id="rId25"/>
    <p:sldId id="2782" r:id="rId26"/>
    <p:sldId id="2774" r:id="rId27"/>
    <p:sldId id="2775" r:id="rId28"/>
    <p:sldId id="2776" r:id="rId29"/>
    <p:sldId id="2777" r:id="rId30"/>
    <p:sldId id="2778" r:id="rId31"/>
    <p:sldId id="2779" r:id="rId32"/>
    <p:sldId id="2780" r:id="rId33"/>
    <p:sldId id="2781" r:id="rId34"/>
    <p:sldId id="492" r:id="rId35"/>
    <p:sldId id="684" r:id="rId36"/>
    <p:sldId id="453" r:id="rId37"/>
    <p:sldId id="473" r:id="rId38"/>
    <p:sldId id="474" r:id="rId39"/>
    <p:sldId id="454" r:id="rId40"/>
    <p:sldId id="455" r:id="rId41"/>
    <p:sldId id="703" r:id="rId42"/>
    <p:sldId id="496" r:id="rId43"/>
    <p:sldId id="261" r:id="rId44"/>
    <p:sldId id="685" r:id="rId45"/>
    <p:sldId id="493" r:id="rId46"/>
    <p:sldId id="419" r:id="rId47"/>
    <p:sldId id="420" r:id="rId48"/>
    <p:sldId id="495" r:id="rId49"/>
    <p:sldId id="680" r:id="rId50"/>
    <p:sldId id="497" r:id="rId51"/>
    <p:sldId id="498" r:id="rId52"/>
    <p:sldId id="477" r:id="rId53"/>
    <p:sldId id="436" r:id="rId54"/>
    <p:sldId id="444" r:id="rId55"/>
    <p:sldId id="699" r:id="rId56"/>
    <p:sldId id="681" r:id="rId57"/>
    <p:sldId id="461" r:id="rId58"/>
    <p:sldId id="462" r:id="rId59"/>
    <p:sldId id="506" r:id="rId60"/>
    <p:sldId id="464" r:id="rId61"/>
    <p:sldId id="480" r:id="rId62"/>
    <p:sldId id="481" r:id="rId63"/>
    <p:sldId id="465" r:id="rId64"/>
    <p:sldId id="423" r:id="rId65"/>
    <p:sldId id="424" r:id="rId66"/>
    <p:sldId id="482" r:id="rId67"/>
    <p:sldId id="2688" r:id="rId68"/>
    <p:sldId id="2744" r:id="rId69"/>
    <p:sldId id="2745" r:id="rId70"/>
    <p:sldId id="2746" r:id="rId71"/>
    <p:sldId id="2747" r:id="rId72"/>
    <p:sldId id="2748" r:id="rId73"/>
    <p:sldId id="2749" r:id="rId74"/>
    <p:sldId id="2750" r:id="rId75"/>
    <p:sldId id="502" r:id="rId76"/>
    <p:sldId id="504" r:id="rId77"/>
    <p:sldId id="505" r:id="rId78"/>
    <p:sldId id="503" r:id="rId79"/>
    <p:sldId id="2765" r:id="rId80"/>
    <p:sldId id="805" r:id="rId81"/>
    <p:sldId id="2689" r:id="rId82"/>
    <p:sldId id="2690" r:id="rId83"/>
    <p:sldId id="307" r:id="rId84"/>
    <p:sldId id="2662" r:id="rId85"/>
    <p:sldId id="2715" r:id="rId86"/>
    <p:sldId id="2718" r:id="rId87"/>
    <p:sldId id="2719" r:id="rId88"/>
    <p:sldId id="2720" r:id="rId89"/>
    <p:sldId id="2717" r:id="rId90"/>
    <p:sldId id="2663" r:id="rId91"/>
    <p:sldId id="779" r:id="rId92"/>
    <p:sldId id="306" r:id="rId93"/>
    <p:sldId id="2672" r:id="rId94"/>
    <p:sldId id="2691" r:id="rId95"/>
    <p:sldId id="2692" r:id="rId96"/>
    <p:sldId id="2693" r:id="rId97"/>
    <p:sldId id="803" r:id="rId98"/>
    <p:sldId id="2700" r:id="rId99"/>
    <p:sldId id="2764" r:id="rId100"/>
    <p:sldId id="2751" r:id="rId101"/>
    <p:sldId id="2752" r:id="rId102"/>
    <p:sldId id="2753" r:id="rId103"/>
    <p:sldId id="2754" r:id="rId104"/>
    <p:sldId id="2755" r:id="rId105"/>
    <p:sldId id="2756" r:id="rId106"/>
    <p:sldId id="2757" r:id="rId107"/>
    <p:sldId id="2758" r:id="rId108"/>
    <p:sldId id="2759" r:id="rId109"/>
    <p:sldId id="2760" r:id="rId110"/>
    <p:sldId id="2761" r:id="rId111"/>
    <p:sldId id="2762" r:id="rId112"/>
    <p:sldId id="2763" r:id="rId113"/>
    <p:sldId id="2766" r:id="rId114"/>
    <p:sldId id="744" r:id="rId115"/>
    <p:sldId id="745" r:id="rId116"/>
    <p:sldId id="746" r:id="rId117"/>
    <p:sldId id="747" r:id="rId118"/>
    <p:sldId id="748" r:id="rId119"/>
    <p:sldId id="2653" r:id="rId120"/>
    <p:sldId id="2655" r:id="rId121"/>
    <p:sldId id="2656" r:id="rId122"/>
    <p:sldId id="2657" r:id="rId123"/>
    <p:sldId id="2658" r:id="rId124"/>
    <p:sldId id="2654" r:id="rId125"/>
    <p:sldId id="2660" r:id="rId126"/>
    <p:sldId id="2661" r:id="rId127"/>
    <p:sldId id="2659" r:id="rId128"/>
    <p:sldId id="2652" r:id="rId129"/>
    <p:sldId id="743" r:id="rId130"/>
    <p:sldId id="268" r:id="rId131"/>
    <p:sldId id="2767" r:id="rId132"/>
    <p:sldId id="750" r:id="rId133"/>
    <p:sldId id="754" r:id="rId134"/>
    <p:sldId id="755" r:id="rId135"/>
    <p:sldId id="751" r:id="rId136"/>
    <p:sldId id="752" r:id="rId137"/>
    <p:sldId id="2694" r:id="rId138"/>
    <p:sldId id="2695" r:id="rId139"/>
    <p:sldId id="2768" r:id="rId140"/>
    <p:sldId id="771" r:id="rId141"/>
    <p:sldId id="2647" r:id="rId142"/>
    <p:sldId id="2648" r:id="rId143"/>
    <p:sldId id="2649" r:id="rId144"/>
    <p:sldId id="767" r:id="rId145"/>
    <p:sldId id="768" r:id="rId146"/>
    <p:sldId id="769" r:id="rId147"/>
    <p:sldId id="770" r:id="rId148"/>
    <p:sldId id="772" r:id="rId149"/>
    <p:sldId id="592" r:id="rId150"/>
    <p:sldId id="707" r:id="rId151"/>
    <p:sldId id="708" r:id="rId152"/>
    <p:sldId id="593" r:id="rId153"/>
    <p:sldId id="302" r:id="rId154"/>
    <p:sldId id="2669" r:id="rId155"/>
    <p:sldId id="594" r:id="rId156"/>
    <p:sldId id="595" r:id="rId157"/>
    <p:sldId id="596" r:id="rId158"/>
    <p:sldId id="597" r:id="rId159"/>
    <p:sldId id="598" r:id="rId160"/>
    <p:sldId id="599" r:id="rId161"/>
    <p:sldId id="709" r:id="rId162"/>
    <p:sldId id="710" r:id="rId163"/>
    <p:sldId id="601" r:id="rId164"/>
    <p:sldId id="689" r:id="rId165"/>
    <p:sldId id="696" r:id="rId166"/>
    <p:sldId id="711" r:id="rId167"/>
    <p:sldId id="258" r:id="rId168"/>
    <p:sldId id="2713" r:id="rId169"/>
    <p:sldId id="780" r:id="rId170"/>
    <p:sldId id="303" r:id="rId171"/>
    <p:sldId id="534" r:id="rId172"/>
    <p:sldId id="536" r:id="rId173"/>
    <p:sldId id="2699" r:id="rId174"/>
    <p:sldId id="537" r:id="rId175"/>
    <p:sldId id="581" r:id="rId176"/>
    <p:sldId id="538" r:id="rId177"/>
    <p:sldId id="539" r:id="rId178"/>
    <p:sldId id="579" r:id="rId179"/>
    <p:sldId id="540" r:id="rId180"/>
    <p:sldId id="543" r:id="rId181"/>
    <p:sldId id="541" r:id="rId182"/>
    <p:sldId id="580" r:id="rId183"/>
    <p:sldId id="582" r:id="rId184"/>
    <p:sldId id="542" r:id="rId185"/>
    <p:sldId id="2714" r:id="rId186"/>
    <p:sldId id="561" r:id="rId187"/>
    <p:sldId id="573" r:id="rId188"/>
    <p:sldId id="718" r:id="rId189"/>
    <p:sldId id="634" r:id="rId190"/>
    <p:sldId id="719" r:id="rId191"/>
    <p:sldId id="575" r:id="rId192"/>
    <p:sldId id="636" r:id="rId193"/>
    <p:sldId id="637" r:id="rId194"/>
    <p:sldId id="720" r:id="rId195"/>
    <p:sldId id="721" r:id="rId196"/>
    <p:sldId id="499" r:id="rId197"/>
    <p:sldId id="701" r:id="rId198"/>
    <p:sldId id="722" r:id="rId199"/>
    <p:sldId id="2711" r:id="rId200"/>
    <p:sldId id="723" r:id="rId201"/>
    <p:sldId id="724" r:id="rId202"/>
    <p:sldId id="725" r:id="rId203"/>
    <p:sldId id="587" r:id="rId204"/>
    <p:sldId id="658" r:id="rId205"/>
    <p:sldId id="588" r:id="rId206"/>
    <p:sldId id="616" r:id="rId207"/>
    <p:sldId id="622" r:id="rId208"/>
    <p:sldId id="628" r:id="rId209"/>
    <p:sldId id="678" r:id="rId210"/>
    <p:sldId id="679" r:id="rId211"/>
    <p:sldId id="717" r:id="rId212"/>
    <p:sldId id="2712" r:id="rId213"/>
    <p:sldId id="641" r:id="rId214"/>
    <p:sldId id="642" r:id="rId215"/>
    <p:sldId id="257" r:id="rId216"/>
    <p:sldId id="644" r:id="rId217"/>
    <p:sldId id="2673" r:id="rId218"/>
    <p:sldId id="645" r:id="rId219"/>
    <p:sldId id="728" r:id="rId220"/>
    <p:sldId id="732" r:id="rId221"/>
    <p:sldId id="2721" r:id="rId222"/>
    <p:sldId id="2722" r:id="rId223"/>
    <p:sldId id="2723" r:id="rId224"/>
    <p:sldId id="2724" r:id="rId225"/>
    <p:sldId id="2725" r:id="rId226"/>
    <p:sldId id="2726" r:id="rId227"/>
    <p:sldId id="2727" r:id="rId228"/>
    <p:sldId id="2728" r:id="rId229"/>
    <p:sldId id="2729" r:id="rId230"/>
    <p:sldId id="2730" r:id="rId231"/>
    <p:sldId id="2731" r:id="rId232"/>
    <p:sldId id="2732" r:id="rId233"/>
    <p:sldId id="2733" r:id="rId234"/>
    <p:sldId id="2734" r:id="rId235"/>
    <p:sldId id="2737" r:id="rId236"/>
    <p:sldId id="2743" r:id="rId237"/>
    <p:sldId id="2738" r:id="rId238"/>
    <p:sldId id="2739" r:id="rId239"/>
    <p:sldId id="2740" r:id="rId240"/>
    <p:sldId id="2741" r:id="rId241"/>
    <p:sldId id="2742" r:id="rId242"/>
    <p:sldId id="643" r:id="rId243"/>
    <p:sldId id="646" r:id="rId244"/>
    <p:sldId id="647" r:id="rId245"/>
    <p:sldId id="2736" r:id="rId246"/>
    <p:sldId id="653" r:id="rId247"/>
    <p:sldId id="654" r:id="rId248"/>
    <p:sldId id="655" r:id="rId249"/>
    <p:sldId id="741" r:id="rId250"/>
    <p:sldId id="793" r:id="rId251"/>
    <p:sldId id="991" r:id="rId252"/>
    <p:sldId id="2650" r:id="rId253"/>
    <p:sldId id="749" r:id="rId254"/>
    <p:sldId id="795" r:id="rId255"/>
    <p:sldId id="794" r:id="rId256"/>
    <p:sldId id="796" r:id="rId257"/>
    <p:sldId id="797" r:id="rId258"/>
    <p:sldId id="659" r:id="rId259"/>
    <p:sldId id="660" r:id="rId260"/>
    <p:sldId id="661" r:id="rId261"/>
    <p:sldId id="662" r:id="rId262"/>
    <p:sldId id="663" r:id="rId263"/>
    <p:sldId id="664" r:id="rId264"/>
    <p:sldId id="665" r:id="rId265"/>
    <p:sldId id="666" r:id="rId266"/>
    <p:sldId id="667" r:id="rId267"/>
    <p:sldId id="668" r:id="rId268"/>
    <p:sldId id="669" r:id="rId269"/>
    <p:sldId id="670" r:id="rId270"/>
    <p:sldId id="671" r:id="rId271"/>
    <p:sldId id="672" r:id="rId272"/>
    <p:sldId id="673" r:id="rId273"/>
    <p:sldId id="674" r:id="rId274"/>
    <p:sldId id="675" r:id="rId275"/>
    <p:sldId id="676" r:id="rId276"/>
    <p:sldId id="677" r:id="rId277"/>
    <p:sldId id="2664" r:id="rId278"/>
    <p:sldId id="2665" r:id="rId279"/>
    <p:sldId id="2666" r:id="rId280"/>
    <p:sldId id="2667" r:id="rId281"/>
    <p:sldId id="2707" r:id="rId282"/>
    <p:sldId id="773" r:id="rId283"/>
    <p:sldId id="774" r:id="rId284"/>
    <p:sldId id="775" r:id="rId285"/>
    <p:sldId id="776" r:id="rId286"/>
    <p:sldId id="2696" r:id="rId287"/>
    <p:sldId id="2697" r:id="rId288"/>
    <p:sldId id="2698" r:id="rId289"/>
    <p:sldId id="2701" r:id="rId2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41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atulkaha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7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4.jpg"/><Relationship Id="rId4" Type="http://schemas.openxmlformats.org/officeDocument/2006/relationships/image" Target="../media/image31.png"/><Relationship Id="rId9" Type="http://schemas.openxmlformats.org/officeDocument/2006/relationships/hyperlink" Target="https://icon-library.com/png/838526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89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get-started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>
                <a:hlinkClick r:id="rId2"/>
              </a:rPr>
              <a:t>https://www.linkedin.com/in/atulkahate/</a:t>
            </a:r>
            <a:endParaRPr lang="en-IN" noProof="0" dirty="0"/>
          </a:p>
          <a:p>
            <a:r>
              <a:rPr lang="en-IN" dirty="0"/>
              <a:t>https://github.com/atulkahatecdac/agenticai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20505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B5097-5F32-6D18-DBEE-753072E7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C50E38-9983-F7B2-91B8-B8A2628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Before We Start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05AFD-D176-D06D-45E8-2521C110D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40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n8n</a:t>
            </a:r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448D-B46A-6B2B-7ED1-9B170BA8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C915-B5AC-537D-8432-C0FEBDB19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What will we cover?</a:t>
            </a:r>
          </a:p>
          <a:p>
            <a:pPr lvl="1"/>
            <a:r>
              <a:rPr lang="en-IN" dirty="0"/>
              <a:t>Agentic AI concepts, Design Ideas, Prompt Engineering, Working with LLMs, Creating Agents, Technologies: Open AI APIs for creating Agents (Chat Completions, Response, Agents), </a:t>
            </a:r>
            <a:r>
              <a:rPr lang="en-IN" dirty="0" err="1"/>
              <a:t>LangChain</a:t>
            </a:r>
            <a:r>
              <a:rPr lang="en-IN" dirty="0"/>
              <a:t> and </a:t>
            </a:r>
            <a:r>
              <a:rPr lang="en-IN" dirty="0" err="1"/>
              <a:t>LangChain</a:t>
            </a:r>
            <a:r>
              <a:rPr lang="en-IN" dirty="0"/>
              <a:t> Expression Language (LCL) basics, </a:t>
            </a:r>
            <a:r>
              <a:rPr lang="en-IN" dirty="0" err="1"/>
              <a:t>LangGraph</a:t>
            </a:r>
            <a:r>
              <a:rPr lang="en-IN" dirty="0"/>
              <a:t>, </a:t>
            </a:r>
            <a:r>
              <a:rPr lang="en-IN" dirty="0" err="1"/>
              <a:t>CrewAI</a:t>
            </a:r>
            <a:r>
              <a:rPr lang="en-IN" dirty="0"/>
              <a:t>, Microsoft </a:t>
            </a:r>
            <a:r>
              <a:rPr lang="en-IN" dirty="0" err="1"/>
              <a:t>Autogen</a:t>
            </a:r>
            <a:r>
              <a:rPr lang="en-IN" dirty="0"/>
              <a:t>, No Code/Low Code: n8n and OpenAI Agent Builder, Deploying Agents using Docker and AWS, AWS Bedrock, AI Observability, Explainability</a:t>
            </a:r>
          </a:p>
          <a:p>
            <a:r>
              <a:rPr lang="en-IN" dirty="0"/>
              <a:t>What will we NOT cover?</a:t>
            </a:r>
          </a:p>
          <a:p>
            <a:pPr lvl="1"/>
            <a:r>
              <a:rPr lang="en-IN" dirty="0"/>
              <a:t>Python programming</a:t>
            </a:r>
          </a:p>
          <a:p>
            <a:r>
              <a:rPr lang="en-IN" dirty="0"/>
              <a:t>What will you be expected to know?</a:t>
            </a:r>
          </a:p>
          <a:p>
            <a:pPr lvl="1"/>
            <a:r>
              <a:rPr lang="en-IN" dirty="0"/>
              <a:t>Basics of Python (Writing simple programs, I/O, File I/O, Creating classes and objects, Conditions, Looping), Basics of SQL and JSON</a:t>
            </a:r>
          </a:p>
          <a:p>
            <a:r>
              <a:rPr lang="en-IN" dirty="0"/>
              <a:t>What will be the course structure?</a:t>
            </a:r>
          </a:p>
          <a:p>
            <a:pPr lvl="1"/>
            <a:r>
              <a:rPr lang="en-GB" dirty="0"/>
              <a:t>Similar to </a:t>
            </a:r>
            <a:r>
              <a:rPr lang="en-GB" i="1" dirty="0"/>
              <a:t>What will we cover?</a:t>
            </a:r>
            <a:r>
              <a:rPr lang="en-GB" dirty="0"/>
              <a:t> point earlier, with some changes</a:t>
            </a:r>
          </a:p>
          <a:p>
            <a:r>
              <a:rPr lang="en-GB" dirty="0"/>
              <a:t>What will we NOT be doing in the sessions?</a:t>
            </a:r>
          </a:p>
          <a:p>
            <a:pPr lvl="1"/>
            <a:r>
              <a:rPr lang="en-GB" dirty="0"/>
              <a:t>Actually writing code – I have created examples, which I will explain</a:t>
            </a:r>
          </a:p>
          <a:p>
            <a:pPr lvl="1"/>
            <a:r>
              <a:rPr lang="en-GB" dirty="0"/>
              <a:t>Q&amp;A during the session – Participants will be on mute (Please 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742883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7EB53-EC29-B5AE-2515-33D62BD6C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A50D-8B85-9B95-E29F-4393B0C1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60780-2DD9-B0E0-DBCE-C5943BD3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Where to get the course material, slides?</a:t>
            </a:r>
          </a:p>
          <a:p>
            <a:pPr lvl="1"/>
            <a:r>
              <a:rPr lang="en-GB" dirty="0"/>
              <a:t>Please see the title slide</a:t>
            </a:r>
          </a:p>
          <a:p>
            <a:r>
              <a:rPr lang="en-GB" dirty="0"/>
              <a:t>What if we miss a session/some part of it?</a:t>
            </a:r>
          </a:p>
          <a:p>
            <a:pPr lvl="1"/>
            <a:r>
              <a:rPr lang="en-GB" dirty="0"/>
              <a:t>Recordings will be available on </a:t>
            </a:r>
            <a:r>
              <a:rPr lang="en-GB" dirty="0" err="1"/>
              <a:t>Edureka</a:t>
            </a:r>
            <a:r>
              <a:rPr lang="en-GB" dirty="0"/>
              <a:t> site</a:t>
            </a:r>
          </a:p>
          <a:p>
            <a:r>
              <a:rPr lang="en-GB" dirty="0"/>
              <a:t>What if I have a question/problem after the session?</a:t>
            </a:r>
          </a:p>
          <a:p>
            <a:pPr lvl="1"/>
            <a:r>
              <a:rPr lang="en-GB" dirty="0"/>
              <a:t>Please use LinkedIn messenger</a:t>
            </a:r>
          </a:p>
          <a:p>
            <a:r>
              <a:rPr lang="en-GB" dirty="0"/>
              <a:t>What will this training NOT be?</a:t>
            </a:r>
          </a:p>
          <a:p>
            <a:pPr lvl="1"/>
            <a:r>
              <a:rPr lang="en-GB" dirty="0"/>
              <a:t>Full of theory, concepts, case studies – It is about 70% coding/trying out, 30% concepts</a:t>
            </a:r>
          </a:p>
          <a:p>
            <a:r>
              <a:rPr lang="en-GB" dirty="0"/>
              <a:t>What will greatly help?</a:t>
            </a:r>
          </a:p>
          <a:p>
            <a:pPr lvl="1"/>
            <a:r>
              <a:rPr lang="en-GB" dirty="0"/>
              <a:t>An open mind to try and learn, Patience when we do not seem to understand something at the beginning, Willingness to stick around, Quick installation and set up</a:t>
            </a:r>
          </a:p>
        </p:txBody>
      </p:sp>
    </p:spTree>
    <p:extLst>
      <p:ext uri="{BB962C8B-B14F-4D97-AF65-F5344CB8AC3E}">
        <p14:creationId xmlns:p14="http://schemas.microsoft.com/office/powerpoint/2010/main" val="316576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F0B-E053-B36A-FA74-D6B4519B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204A-45A1-095D-190F-2C83CE29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FAQ/Important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3566-B8EC-0D86-60A4-E8131AA9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What if I have a question?</a:t>
            </a:r>
          </a:p>
          <a:p>
            <a:pPr lvl="1"/>
            <a:r>
              <a:rPr lang="en-GB" dirty="0"/>
              <a:t>About 15-20 minutes time will be utilized towards the end for Q&amp;A, where those who want to ask questions will be unmuted one by one</a:t>
            </a:r>
          </a:p>
          <a:p>
            <a:r>
              <a:rPr lang="en-GB" dirty="0"/>
              <a:t>Request</a:t>
            </a:r>
          </a:p>
          <a:p>
            <a:pPr lvl="1"/>
            <a:r>
              <a:rPr lang="en-GB" dirty="0"/>
              <a:t>While asking queries, please be brief and to the point – Let us not use this time for personal installation/case study problems etc</a:t>
            </a:r>
          </a:p>
          <a:p>
            <a:r>
              <a:rPr lang="en-GB" dirty="0"/>
              <a:t>Pace</a:t>
            </a:r>
          </a:p>
          <a:p>
            <a:pPr lvl="1"/>
            <a:r>
              <a:rPr lang="en-GB" dirty="0"/>
              <a:t>Will be fast – Please be ready to get adjusted to it</a:t>
            </a:r>
          </a:p>
          <a:p>
            <a:r>
              <a:rPr lang="en-GB" b="1" dirty="0">
                <a:solidFill>
                  <a:srgbClr val="FF0000"/>
                </a:solidFill>
              </a:rPr>
              <a:t>Feedback and Rating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EVERY session has feedback and rating about </a:t>
            </a:r>
            <a:r>
              <a:rPr lang="en-GB" b="1" i="1" dirty="0">
                <a:solidFill>
                  <a:srgbClr val="FF0000"/>
                </a:solidFill>
              </a:rPr>
              <a:t>that</a:t>
            </a:r>
            <a:r>
              <a:rPr lang="en-GB" b="1" dirty="0">
                <a:solidFill>
                  <a:srgbClr val="FF0000"/>
                </a:solidFill>
              </a:rPr>
              <a:t> session – PLEASE MAKE SURE YOU GIVE IT EVERY TIME – Request you to only stick to EXCELLENT or POOR WITH VERBAL FEEDBACK</a:t>
            </a:r>
          </a:p>
        </p:txBody>
      </p:sp>
    </p:spTree>
    <p:extLst>
      <p:ext uri="{BB962C8B-B14F-4D97-AF65-F5344CB8AC3E}">
        <p14:creationId xmlns:p14="http://schemas.microsoft.com/office/powerpoint/2010/main" val="2512506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Setup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12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Install Docker (</a:t>
            </a:r>
            <a:r>
              <a:rPr lang="en-IN" dirty="0">
                <a:hlinkClick r:id="rId4"/>
              </a:rPr>
              <a:t>https://www.docker.com/get-started/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Windows/Mac: Docker Desktop, Linux: Docker CLI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 </a:t>
            </a:r>
            <a:r>
              <a:rPr lang="en-IN" b="1" dirty="0" err="1"/>
              <a:t>openai</a:t>
            </a:r>
            <a:r>
              <a:rPr lang="en-IN" b="1" dirty="0"/>
              <a:t>-agents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53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7B12-AFE3-EB56-30AC-AF74F476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Vs </a:t>
            </a:r>
            <a:r>
              <a:rPr lang="en-IN" dirty="0" err="1"/>
              <a:t>ReAct</a:t>
            </a:r>
            <a:r>
              <a:rPr lang="en-IN" dirty="0"/>
              <a:t> Vs </a:t>
            </a:r>
            <a:r>
              <a:rPr lang="en-IN" dirty="0" err="1"/>
              <a:t>ReWOO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68AD5C-EAE1-981A-3C6B-3D16592E1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765684"/>
              </p:ext>
            </p:extLst>
          </p:nvPr>
        </p:nvGraphicFramePr>
        <p:xfrm>
          <a:off x="432768" y="1825626"/>
          <a:ext cx="11531215" cy="46224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25304">
                  <a:extLst>
                    <a:ext uri="{9D8B030D-6E8A-4147-A177-3AD203B41FA5}">
                      <a16:colId xmlns:a16="http://schemas.microsoft.com/office/drawing/2014/main" val="228007039"/>
                    </a:ext>
                  </a:extLst>
                </a:gridCol>
                <a:gridCol w="3121711">
                  <a:extLst>
                    <a:ext uri="{9D8B030D-6E8A-4147-A177-3AD203B41FA5}">
                      <a16:colId xmlns:a16="http://schemas.microsoft.com/office/drawing/2014/main" val="3622918257"/>
                    </a:ext>
                  </a:extLst>
                </a:gridCol>
                <a:gridCol w="3029687">
                  <a:extLst>
                    <a:ext uri="{9D8B030D-6E8A-4147-A177-3AD203B41FA5}">
                      <a16:colId xmlns:a16="http://schemas.microsoft.com/office/drawing/2014/main" val="1593789653"/>
                    </a:ext>
                  </a:extLst>
                </a:gridCol>
                <a:gridCol w="2654513">
                  <a:extLst>
                    <a:ext uri="{9D8B030D-6E8A-4147-A177-3AD203B41FA5}">
                      <a16:colId xmlns:a16="http://schemas.microsoft.com/office/drawing/2014/main" val="364185663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Dimension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ReAct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ReWOO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80293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Plan first then execute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Interleave reasoning and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Rule based internal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7822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Plan upfront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Yes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489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observations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Yes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4520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Optional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Never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0914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Adapts during execution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290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4578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Auditability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Very 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6023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Best suited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Structured multi step tasks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Exploration and uncertainty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Regulated decision making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691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Production safety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Very 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59785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Monthly stock report generation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Debugging a failing production API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Student admission eligibility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29352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this pattern fits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Steps are known and repeatable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Next step depends on live findings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Decision follows fixed rules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80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352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72360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73303</TotalTime>
  <Words>33375</Words>
  <Application>Microsoft Office PowerPoint</Application>
  <PresentationFormat>Widescreen</PresentationFormat>
  <Paragraphs>5138</Paragraphs>
  <Slides>289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302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Before We Start</vt:lpstr>
      <vt:lpstr>FAQ/Important</vt:lpstr>
      <vt:lpstr>FAQ/Important</vt:lpstr>
      <vt:lpstr>FAQ/Important</vt:lpstr>
      <vt:lpstr>Setup</vt:lpstr>
      <vt:lpstr>Local Machine Setup</vt:lpstr>
      <vt:lpstr>Using LLMs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ReWOO Pattern</vt:lpstr>
      <vt:lpstr>Multi-agent Pattern</vt:lpstr>
      <vt:lpstr>Planning Vs ReAct Vs ReWOO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2D Vector Embeddings Example</vt:lpstr>
      <vt:lpstr>Embedding and Vector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548</cp:revision>
  <dcterms:created xsi:type="dcterms:W3CDTF">2025-07-21T11:47:41Z</dcterms:created>
  <dcterms:modified xsi:type="dcterms:W3CDTF">2026-01-12T01:23:58Z</dcterms:modified>
</cp:coreProperties>
</file>